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</p:sldIdLst>
  <p:sldSz cx="14630400" cy="8229600"/>
  <p:notesSz cx="8229600" cy="14630400"/>
  <p:embeddedFontLst>
    <p:embeddedFont>
      <p:font typeface="Geist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8F0"/>
    <a:srgbClr val="E1F6EF"/>
    <a:srgbClr val="E2F6EC"/>
    <a:srgbClr val="DC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Observations per Year (Post 1900)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1950</c:v>
                </c:pt>
                <c:pt idx="1">
                  <c:v>1960</c:v>
                </c:pt>
                <c:pt idx="2">
                  <c:v>1970</c:v>
                </c:pt>
                <c:pt idx="3">
                  <c:v>1980</c:v>
                </c:pt>
                <c:pt idx="4">
                  <c:v>1990</c:v>
                </c:pt>
                <c:pt idx="5">
                  <c:v>2000</c:v>
                </c:pt>
                <c:pt idx="6">
                  <c:v>2010</c:v>
                </c:pt>
                <c:pt idx="7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5</c:v>
                </c:pt>
                <c:pt idx="4">
                  <c:v>6</c:v>
                </c:pt>
                <c:pt idx="5">
                  <c:v>18</c:v>
                </c:pt>
                <c:pt idx="6">
                  <c:v>315</c:v>
                </c:pt>
                <c:pt idx="7">
                  <c:v>15304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17-4EF4-884A-1B496DC18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142767"/>
        <c:axId val="426136111"/>
      </c:lineChart>
      <c:catAx>
        <c:axId val="42614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136111"/>
        <c:crosses val="autoZero"/>
        <c:auto val="1"/>
        <c:lblAlgn val="ctr"/>
        <c:lblOffset val="100"/>
        <c:noMultiLvlLbl val="0"/>
      </c:catAx>
      <c:valAx>
        <c:axId val="426136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142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smtClean="0">
                <a:effectLst/>
              </a:rPr>
              <a:t>Biodiversity Observations during COVID-19 Era (2018–2023)</a:t>
            </a:r>
            <a:endParaRPr lang="en-US" b="1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5423</c:v>
                </c:pt>
                <c:pt idx="1">
                  <c:v>9523</c:v>
                </c:pt>
                <c:pt idx="2">
                  <c:v>15304</c:v>
                </c:pt>
                <c:pt idx="3">
                  <c:v>19199</c:v>
                </c:pt>
                <c:pt idx="4">
                  <c:v>21405</c:v>
                </c:pt>
                <c:pt idx="5">
                  <c:v>17660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BD-4E94-8C81-0C9AFFBA3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6142767"/>
        <c:axId val="426136111"/>
      </c:lineChart>
      <c:catAx>
        <c:axId val="426142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136111"/>
        <c:crosses val="autoZero"/>
        <c:auto val="1"/>
        <c:lblAlgn val="ctr"/>
        <c:lblOffset val="100"/>
        <c:noMultiLvlLbl val="0"/>
      </c:catAx>
      <c:valAx>
        <c:axId val="426136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1427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0.41295</cdr:x>
      <cdr:y>0.12236</cdr:y>
    </cdr:from>
    <cdr:to>
      <cdr:x>0.41436</cdr:x>
      <cdr:y>0.92599</cdr:y>
    </cdr:to>
    <cdr:cxnSp macro="">
      <cdr:nvCxnSpPr>
        <cdr:cNvPr id="3" name="Straight Connector 2"/>
        <cdr:cNvCxnSpPr/>
      </cdr:nvCxnSpPr>
      <cdr:spPr>
        <a:xfrm xmlns:a="http://schemas.openxmlformats.org/drawingml/2006/main" flipH="1">
          <a:off x="3395241" y="659125"/>
          <a:ext cx="11574" cy="4328932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0.44674</cdr:x>
      <cdr:y>0.83109</cdr:y>
    </cdr:from>
    <cdr:to>
      <cdr:x>0.61567</cdr:x>
      <cdr:y>0.8977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3673033" y="4476852"/>
          <a:ext cx="1388962" cy="3588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b="1" dirty="0" smtClean="0">
              <a:solidFill>
                <a:srgbClr val="FF0000"/>
              </a:solidFill>
            </a:rPr>
            <a:t>Start of Pandemic</a:t>
          </a:r>
          <a:endParaRPr lang="en-US" sz="11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815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biodiversity-dashboard.streamlit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Mapping Global Biodiversity: Patterns, Trends, and Insights from GBIF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6561524"/>
            <a:ext cx="7556421" cy="1072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b="1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-</a:t>
            </a:r>
            <a:r>
              <a:rPr lang="en-US" sz="17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Amit D. Dhumal – </a:t>
            </a:r>
            <a:r>
              <a:rPr lang="en-US" sz="17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MT2409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(Advanced 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 </a:t>
            </a:r>
            <a:r>
              <a:rPr lang="en-US" sz="17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Programming)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2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Identifying 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Under-Sampled Regions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89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Western bias: North America and Europe dominate. Under-represented regions: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Africa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South America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Southeast Asia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724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Implication: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Conservation planning and global biodiversity assessments may be skewed.</a:t>
            </a:r>
            <a:endParaRPr lang="en-US" sz="1750" dirty="0"/>
          </a:p>
        </p:txBody>
      </p:sp>
      <p:sp>
        <p:nvSpPr>
          <p:cNvPr id="9" name="Rounded Rectangle 8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053823" y="324091"/>
            <a:ext cx="2465407" cy="10301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72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Statistical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394251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Species Richness Estimation (Shannon Index)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9695702" y="1895712"/>
            <a:ext cx="4536638" cy="1418042"/>
          </a:xfrm>
          <a:prstGeom prst="roundRect">
            <a:avLst>
              <a:gd name="adj" fmla="val 6989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637141" y="2082014"/>
            <a:ext cx="60960" cy="1046678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9799877" y="2069092"/>
            <a:ext cx="20674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Calculated for Top Countries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799877" y="2379558"/>
            <a:ext cx="4233743" cy="754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Shannon Diversity Index was computed for the five countries with the highest observation counts, providing a quantitative measure of biodiversity within these regions.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9695702" y="3602015"/>
            <a:ext cx="4536638" cy="1326374"/>
          </a:xfrm>
          <a:prstGeom prst="roundRect">
            <a:avLst>
              <a:gd name="adj" fmla="val 6989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9637141" y="3721761"/>
            <a:ext cx="60960" cy="1046678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9799877" y="3730603"/>
            <a:ext cx="35568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United States Leads in Diversity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799877" y="4051955"/>
            <a:ext cx="423374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USA exhibits the highest Shannon Index (~8.38), indicating rich and evenly distributed species, followed by Canada and Australia.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9695702" y="5189710"/>
            <a:ext cx="4536638" cy="1398641"/>
          </a:xfrm>
          <a:prstGeom prst="roundRect">
            <a:avLst>
              <a:gd name="adj" fmla="val 6989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37141" y="5350122"/>
            <a:ext cx="60960" cy="1046678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9799877" y="5318299"/>
            <a:ext cx="165985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Richness and Evenness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799877" y="5650018"/>
            <a:ext cx="4233743" cy="54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index effectively captures both the number of different species (richness) and the relative abundance of each species (evenness) in a given area.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3" y="1773675"/>
            <a:ext cx="8696886" cy="487019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799877" y="1131725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6: Shannon Diversity Index for Top 5 Countries</a:t>
            </a:r>
            <a:endParaRPr lang="en-US" sz="850" dirty="0"/>
          </a:p>
        </p:txBody>
      </p:sp>
      <p:sp>
        <p:nvSpPr>
          <p:cNvPr id="18" name="Rounded Rectangle 17"/>
          <p:cNvSpPr/>
          <p:nvPr/>
        </p:nvSpPr>
        <p:spPr>
          <a:xfrm>
            <a:off x="9799877" y="8945292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90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Cluster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Analysis (K-Means)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gain deeper insights into the spatial distribution of biodiversity observations, K-Means clustering was applied to the dataset.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1037095"/>
          </a:xfrm>
          <a:prstGeom prst="roundRect">
            <a:avLst>
              <a:gd name="adj" fmla="val 1179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25423" y="1330523"/>
            <a:ext cx="16202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Algorithm Application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25423" y="1575673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Applied </a:t>
            </a:r>
            <a:r>
              <a:rPr lang="en-US" sz="1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K-Means clustering (k=5)</a:t>
            </a: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using latitude and longitude coordinates, effectively grouping similar geographical regions.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5046821" y="1201936"/>
            <a:ext cx="4536638" cy="1037095"/>
          </a:xfrm>
          <a:prstGeom prst="roundRect">
            <a:avLst>
              <a:gd name="adj" fmla="val 1179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75409" y="1330523"/>
            <a:ext cx="207478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Global Pattern Identification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175409" y="1575673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Identified </a:t>
            </a:r>
            <a:r>
              <a:rPr lang="en-US" sz="10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global spatial clusters</a:t>
            </a: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that clearly align with continent-level biodiversity observation patterns.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9696807" y="1201936"/>
            <a:ext cx="4536638" cy="1050251"/>
          </a:xfrm>
          <a:prstGeom prst="roundRect">
            <a:avLst>
              <a:gd name="adj" fmla="val 11797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5395" y="1330523"/>
            <a:ext cx="159758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Highlighting Hotspots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825395" y="1575673"/>
            <a:ext cx="42794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dataset is heavily skewed towards North America (Cluster 1) and Europe (Cluster 2), which together account for over 80% of the data.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396835" y="821959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7: Geographical Clusters of Observations</a:t>
            </a:r>
            <a:endParaRPr lang="en-US" sz="850" dirty="0"/>
          </a:p>
        </p:txBody>
      </p:sp>
      <p:sp>
        <p:nvSpPr>
          <p:cNvPr id="15" name="Rounded Rectangle 14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eographical_clust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2672299"/>
            <a:ext cx="6588663" cy="4799348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964872"/>
              </p:ext>
            </p:extLst>
          </p:nvPr>
        </p:nvGraphicFramePr>
        <p:xfrm>
          <a:off x="7465611" y="2685455"/>
          <a:ext cx="6869105" cy="490117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73821">
                  <a:extLst>
                    <a:ext uri="{9D8B030D-6E8A-4147-A177-3AD203B41FA5}">
                      <a16:colId xmlns:a16="http://schemas.microsoft.com/office/drawing/2014/main" val="531075034"/>
                    </a:ext>
                  </a:extLst>
                </a:gridCol>
                <a:gridCol w="1373821">
                  <a:extLst>
                    <a:ext uri="{9D8B030D-6E8A-4147-A177-3AD203B41FA5}">
                      <a16:colId xmlns:a16="http://schemas.microsoft.com/office/drawing/2014/main" val="1635814665"/>
                    </a:ext>
                  </a:extLst>
                </a:gridCol>
                <a:gridCol w="1373821">
                  <a:extLst>
                    <a:ext uri="{9D8B030D-6E8A-4147-A177-3AD203B41FA5}">
                      <a16:colId xmlns:a16="http://schemas.microsoft.com/office/drawing/2014/main" val="2047904645"/>
                    </a:ext>
                  </a:extLst>
                </a:gridCol>
                <a:gridCol w="1373821">
                  <a:extLst>
                    <a:ext uri="{9D8B030D-6E8A-4147-A177-3AD203B41FA5}">
                      <a16:colId xmlns:a16="http://schemas.microsoft.com/office/drawing/2014/main" val="4051914734"/>
                    </a:ext>
                  </a:extLst>
                </a:gridCol>
                <a:gridCol w="1373821">
                  <a:extLst>
                    <a:ext uri="{9D8B030D-6E8A-4147-A177-3AD203B41FA5}">
                      <a16:colId xmlns:a16="http://schemas.microsoft.com/office/drawing/2014/main" val="2550445938"/>
                    </a:ext>
                  </a:extLst>
                </a:gridCol>
              </a:tblGrid>
              <a:tr h="79735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Cluster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Centroid (</a:t>
                      </a:r>
                      <a:r>
                        <a:rPr lang="en-US" dirty="0" err="1">
                          <a:effectLst/>
                        </a:rPr>
                        <a:t>Lat</a:t>
                      </a:r>
                      <a:r>
                        <a:rPr lang="en-US" dirty="0">
                          <a:effectLst/>
                        </a:rPr>
                        <a:t>, Lon)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Region (Approx.)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Observations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Share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7481194"/>
                  </a:ext>
                </a:extLst>
              </a:tr>
              <a:tr h="7973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-34.18, 153.33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Australia / Oceania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~3,170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6.3%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336847"/>
                  </a:ext>
                </a:extLst>
              </a:tr>
              <a:tr h="7973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36.34, -94.83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North America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~29,933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59.9%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201227"/>
                  </a:ext>
                </a:extLst>
              </a:tr>
              <a:tr h="7973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49.49, 15.76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Europe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~11,318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22.6%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136156"/>
                  </a:ext>
                </a:extLst>
              </a:tr>
              <a:tr h="7973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-27.55, -7.90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South Atlantic / Africa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~2,567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5.1%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6955399"/>
                  </a:ext>
                </a:extLst>
              </a:tr>
              <a:tr h="7973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dk1"/>
                          </a:solidFill>
                          <a:effectLst/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27.03, 104.98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Asia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~3,012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6.0%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33499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1142" y="440888"/>
            <a:ext cx="6247090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Predictive </a:t>
            </a: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Modeling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1142" y="1005959"/>
            <a:ext cx="5515928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Forecasting Future Biodiversity Observations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61141" y="1547098"/>
            <a:ext cx="12825249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forecast future observation trends, we implemented a **Random Forest Regression** model on </a:t>
            </a:r>
            <a:r>
              <a:rPr lang="en-US" sz="12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yearly 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observation counts (post-1950). This machine learning approach captures non-linear trends </a:t>
            </a:r>
            <a:r>
              <a:rPr lang="en-US" sz="12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more effectively 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than simple linear models.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1142" y="2173167"/>
            <a:ext cx="12825248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model achieved an exceptional R2 score of 0.9966, indicating a near-perfect fit to the </a:t>
            </a:r>
            <a:r>
              <a:rPr lang="en-US" sz="12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historical data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Unlike the linear model, the Random Forest model predicts a much more dynamic growth. </a:t>
            </a:r>
            <a:r>
              <a:rPr lang="en-US" sz="12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project 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annual observation count to reach approximately 18,489 by the year 2030, reflecting </a:t>
            </a:r>
            <a:r>
              <a:rPr lang="en-US" sz="12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accelerating </a:t>
            </a: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interest in biodiversity monitoring.</a:t>
            </a:r>
            <a:endParaRPr lang="en-US" sz="12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" y="3097712"/>
            <a:ext cx="6410593" cy="457899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59215"/>
              </p:ext>
            </p:extLst>
          </p:nvPr>
        </p:nvGraphicFramePr>
        <p:xfrm>
          <a:off x="7722774" y="3193405"/>
          <a:ext cx="5610451" cy="229928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272870">
                  <a:extLst>
                    <a:ext uri="{9D8B030D-6E8A-4147-A177-3AD203B41FA5}">
                      <a16:colId xmlns:a16="http://schemas.microsoft.com/office/drawing/2014/main" val="512999608"/>
                    </a:ext>
                  </a:extLst>
                </a:gridCol>
                <a:gridCol w="1189807">
                  <a:extLst>
                    <a:ext uri="{9D8B030D-6E8A-4147-A177-3AD203B41FA5}">
                      <a16:colId xmlns:a16="http://schemas.microsoft.com/office/drawing/2014/main" val="1030604187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381253713"/>
                    </a:ext>
                  </a:extLst>
                </a:gridCol>
                <a:gridCol w="1041988">
                  <a:extLst>
                    <a:ext uri="{9D8B030D-6E8A-4147-A177-3AD203B41FA5}">
                      <a16:colId xmlns:a16="http://schemas.microsoft.com/office/drawing/2014/main" val="734253925"/>
                    </a:ext>
                  </a:extLst>
                </a:gridCol>
              </a:tblGrid>
              <a:tr h="44287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Model</a:t>
                      </a:r>
                      <a:endParaRPr lang="en-US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R2 Score</a:t>
                      </a:r>
                      <a:endParaRPr lang="en-US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MAE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RMSE</a:t>
                      </a:r>
                      <a:endParaRPr lang="en-US" b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799294"/>
                  </a:ext>
                </a:extLst>
              </a:tr>
              <a:tr h="76440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0.2841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2750.88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4091.38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126373"/>
                  </a:ext>
                </a:extLst>
              </a:tr>
              <a:tr h="109200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Random Forest </a:t>
                      </a:r>
                      <a:r>
                        <a:rPr lang="en-US" dirty="0" err="1">
                          <a:effectLst/>
                        </a:rPr>
                        <a:t>Regressor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0.9966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91.23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281.15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605534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907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Climate </a:t>
            </a: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Integrating climate data with biodiversity observations provides crucial context for understanding species distribution patterns.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6861691" cy="1189792"/>
          </a:xfrm>
          <a:prstGeom prst="roundRect">
            <a:avLst>
              <a:gd name="adj" fmla="val 614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1595" y="1201936"/>
            <a:ext cx="60960" cy="118979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571143" y="1330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71143" y="1611154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Utilized </a:t>
            </a:r>
            <a:r>
              <a:rPr lang="en-US" sz="85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Open-Meteo API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reliable climate data</a:t>
            </a:r>
            <a:r>
              <a:rPr lang="en-US" sz="85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71143" y="183225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Aggregated biodiversity records by country and year, then computed geographical centroids.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571143" y="2053352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Retrieved key climate variables: Mean Annual Temperature and Total Annual Precipitation for each centroid.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7371874" y="1201936"/>
            <a:ext cx="6861691" cy="1189792"/>
          </a:xfrm>
          <a:prstGeom prst="roundRect">
            <a:avLst>
              <a:gd name="adj" fmla="val 6148"/>
            </a:avLst>
          </a:prstGeom>
          <a:solidFill>
            <a:srgbClr val="E5F9F2">
              <a:alpha val="95000"/>
            </a:srgbClr>
          </a:solidFill>
          <a:ln w="15240">
            <a:solidFill>
              <a:srgbClr val="B7D5C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56634" y="1201936"/>
            <a:ext cx="60960" cy="1189792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7546181" y="1330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Correlation Results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46181" y="1611154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Temperature: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Showed a weak positive correlation (~0.11) with observation counts.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546181" y="1832253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Precipitation:</a:t>
            </a: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Exhibited a moderate positive correlation (~0.32).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546181" y="2081689"/>
            <a:ext cx="65587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suggests that regions with higher annual precipitation tend to support a greater number of observed species.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396835" y="1039522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9: Correlations with Temperature &amp; Precipitation</a:t>
            </a:r>
            <a:endParaRPr lang="en-US" sz="850" dirty="0"/>
          </a:p>
        </p:txBody>
      </p:sp>
      <p:sp>
        <p:nvSpPr>
          <p:cNvPr id="18" name="Rounded Rectangle 17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limate_correlation_tem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5" y="2810356"/>
            <a:ext cx="6043305" cy="48719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149" y="2810356"/>
            <a:ext cx="6822676" cy="4873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49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1898690"/>
            <a:ext cx="4196358" cy="3128129"/>
          </a:xfrm>
          <a:prstGeom prst="roundRect">
            <a:avLst>
              <a:gd name="adj" fmla="val 65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21331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Comprehensive Workflow Demonstrated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977872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Successfully applied an end-to-end biodiversity analytics workflow, from data acquisition to visualization and advanced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98690"/>
            <a:ext cx="4196358" cy="3128129"/>
          </a:xfrm>
          <a:prstGeom prst="roundRect">
            <a:avLst>
              <a:gd name="adj" fmla="val 65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21331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Biodiversity Patterns Uncovered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297787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Identified significant taxonomic, geographical, and temporal patterns within global biodiversity data, highlighting critical insights.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1898690"/>
            <a:ext cx="4196358" cy="3128129"/>
          </a:xfrm>
          <a:prstGeom prst="roundRect">
            <a:avLst>
              <a:gd name="adj" fmla="val 652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213312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Enhanced Research Accessibility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297787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Developed an interactive dashboard to significantly improve data accessibility and usability for researchers and conservationists.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366980"/>
            <a:ext cx="442555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Link:</a:t>
            </a:r>
          </a:p>
        </p:txBody>
      </p:sp>
      <p:sp>
        <p:nvSpPr>
          <p:cNvPr id="19" name="Text 1"/>
          <p:cNvSpPr/>
          <p:nvPr/>
        </p:nvSpPr>
        <p:spPr>
          <a:xfrm>
            <a:off x="3237420" y="6485860"/>
            <a:ext cx="9681138" cy="574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32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  <a:hlinkClick r:id="rId4"/>
              </a:rPr>
              <a:t>https://biodiversity-dashboard.streamlit.app/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90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Abstract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0620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6747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288143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project analyzes ~100,000 biodiversity observations sourced from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GBIF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2274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1133951" y="369796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Highlights patterns across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kingdoms, continents, and decades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639270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6747"/>
          </a:solidFill>
          <a:ln/>
        </p:spPr>
      </p:sp>
      <p:sp>
        <p:nvSpPr>
          <p:cNvPr id="8" name="Text 6"/>
          <p:cNvSpPr/>
          <p:nvPr/>
        </p:nvSpPr>
        <p:spPr>
          <a:xfrm>
            <a:off x="1133951" y="451449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biases such as uneven sampling and regional under-representation.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455801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1133951" y="533102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Uses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diversity indices, spatial clustering, and forecasting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 extract deeper insights.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27233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1133951" y="6147554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Includes an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Streamlit dashboard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dynamic exploration.</a:t>
            </a:r>
            <a:endParaRPr lang="en-US" sz="1750" dirty="0"/>
          </a:p>
        </p:txBody>
      </p:sp>
      <p:sp>
        <p:nvSpPr>
          <p:cNvPr id="13" name="Rounded Rectangle 12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781"/>
            <a:ext cx="6432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6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Biodiversity data is crucial for understanding species distribution, abundance, and ecological change.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54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GBIF is a global open-access repository containing millions of species occurrence records.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Challenges include incomplete taxonomy, sampling bias, geographic unevenness, and temporal inconsistencies.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90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Study objective: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084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 and preprocess ~100k records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Analyze taxonomic, geographic, and temporal patterns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92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Visualize insights and identify biodiversity hotspots and gaps.</a:t>
            </a:r>
            <a:endParaRPr lang="en-US" sz="1750" dirty="0"/>
          </a:p>
        </p:txBody>
      </p:sp>
      <p:sp>
        <p:nvSpPr>
          <p:cNvPr id="10" name="Rounded Rectangle 9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731" y="846653"/>
            <a:ext cx="7663339" cy="1322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Methodology </a:t>
            </a:r>
            <a:r>
              <a:rPr lang="en-US" sz="4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6731" y="2123307"/>
            <a:ext cx="3573661" cy="1057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Acquisition &amp; Cleaning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6226731" y="3392513"/>
            <a:ext cx="357366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Loaded dataset dataset 9.csv.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6731" y="3804946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Removed missing/invalid coordinates.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6731" y="4555873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Parsed dates into standard format.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6731" y="5306800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Filled missing taxonomic values with </a:t>
            </a:r>
            <a:r>
              <a:rPr lang="en-US" sz="165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Unknown</a:t>
            </a: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26731" y="6057727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Final cleaned dataset: </a:t>
            </a:r>
            <a:r>
              <a:rPr lang="en-US" sz="16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99,763 records</a:t>
            </a: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4028" y="2123307"/>
            <a:ext cx="3573661" cy="1586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Exploratory Data Analysis (EDA)</a:t>
            </a:r>
            <a:endParaRPr lang="en-US" sz="3300" dirty="0"/>
          </a:p>
        </p:txBody>
      </p:sp>
      <p:sp>
        <p:nvSpPr>
          <p:cNvPr id="11" name="Text 8"/>
          <p:cNvSpPr/>
          <p:nvPr/>
        </p:nvSpPr>
        <p:spPr>
          <a:xfrm>
            <a:off x="10324028" y="3921389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Taxonomic distribution — Kingdom, Class.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4028" y="4672316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Geographic distribution — Top countries.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4028" y="5423243"/>
            <a:ext cx="357366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Temporal trends — yearly, monthly.</a:t>
            </a:r>
            <a:endParaRPr lang="en-US" sz="1650" dirty="0"/>
          </a:p>
        </p:txBody>
      </p:sp>
      <p:sp>
        <p:nvSpPr>
          <p:cNvPr id="14" name="Rounded Rectangle 13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348" y="392311"/>
            <a:ext cx="6053852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Taxonomic </a:t>
            </a: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Distribution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950854" y="7170087"/>
            <a:ext cx="6053852" cy="51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4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Insight: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Kingdom </a:t>
            </a:r>
            <a:r>
              <a:rPr lang="en-US" sz="2400" b="1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Animalia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dominates the dataset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followed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by </a:t>
            </a:r>
            <a:r>
              <a:rPr lang="en-US" sz="2400" i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Plantae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Fungi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Protista,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Bacteria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and </a:t>
            </a:r>
            <a:endParaRPr lang="en-US" sz="24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endParaRPr lang="en-US" sz="24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others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are </a:t>
            </a:r>
            <a:r>
              <a:rPr lang="en-US" sz="24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minimally </a:t>
            </a:r>
            <a:r>
              <a:rPr lang="en-US" sz="2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represented.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19" y="1238318"/>
            <a:ext cx="9878029" cy="55316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9348" y="9514880"/>
            <a:ext cx="13631704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1: Distribution of Observations by Kingdom</a:t>
            </a:r>
            <a:endParaRPr lang="en-US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988" y="376357"/>
            <a:ext cx="6199346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Geographical </a:t>
            </a:r>
            <a:r>
              <a:rPr lang="en-US" sz="2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Distribution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957984" y="7433918"/>
            <a:ext cx="1367242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6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Insight:</a:t>
            </a:r>
            <a:r>
              <a:rPr lang="en-US" sz="1600" dirty="0"/>
              <a:t> </a:t>
            </a:r>
            <a:r>
              <a:rPr lang="en-US" sz="16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Observations 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unevenly distributed across the world. United States, Canada, Russia, Australia, and Mexico contribute the most. </a:t>
            </a:r>
            <a:endParaRPr lang="en-US" sz="16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0" indent="0" algn="l">
              <a:lnSpc>
                <a:spcPts val="1700"/>
              </a:lnSpc>
              <a:buNone/>
            </a:pPr>
            <a:r>
              <a:rPr lang="en-US" sz="16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Indicates strong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observer bias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and </a:t>
            </a:r>
            <a:r>
              <a:rPr lang="en-US" sz="16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contribution bias</a:t>
            </a: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17" y="1086386"/>
            <a:ext cx="11397578" cy="63826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8988" y="9461302"/>
            <a:ext cx="1367242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2: Top 15 Countries by Observation Count</a:t>
            </a:r>
            <a:endParaRPr lang="en-US" sz="1050" dirty="0"/>
          </a:p>
        </p:txBody>
      </p:sp>
      <p:sp>
        <p:nvSpPr>
          <p:cNvPr id="7" name="Rounded Rectangle 6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323" y="386834"/>
            <a:ext cx="474476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Temporal </a:t>
            </a: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Trends</a:t>
            </a:r>
            <a:endParaRPr lang="en-US" sz="2750" dirty="0"/>
          </a:p>
        </p:txBody>
      </p:sp>
      <p:sp>
        <p:nvSpPr>
          <p:cNvPr id="4" name="Text 2"/>
          <p:cNvSpPr/>
          <p:nvPr/>
        </p:nvSpPr>
        <p:spPr>
          <a:xfrm>
            <a:off x="492323" y="1313378"/>
            <a:ext cx="1364575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92323" y="9496544"/>
            <a:ext cx="1364575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3: Yearly Observations (post-1900)</a:t>
            </a:r>
            <a:endParaRPr lang="en-US" sz="1100" dirty="0"/>
          </a:p>
        </p:txBody>
      </p:sp>
      <p:sp>
        <p:nvSpPr>
          <p:cNvPr id="7" name="Rounded Rectangle 6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2"/>
          <p:cNvSpPr/>
          <p:nvPr/>
        </p:nvSpPr>
        <p:spPr>
          <a:xfrm>
            <a:off x="950854" y="7170087"/>
            <a:ext cx="6053852" cy="51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Insight: 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Observations rapidly increase after 2000. Sharp rise in recent years suggests </a:t>
            </a:r>
          </a:p>
          <a:p>
            <a:pPr>
              <a:lnSpc>
                <a:spcPts val="1750"/>
              </a:lnSpc>
            </a:pPr>
            <a:endParaRPr lang="en-US" sz="200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growing citizen science activity and improved reporting tools.</a:t>
            </a:r>
            <a:endParaRPr lang="en-US" sz="2000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414927786"/>
              </p:ext>
            </p:extLst>
          </p:nvPr>
        </p:nvGraphicFramePr>
        <p:xfrm>
          <a:off x="2612020" y="1071246"/>
          <a:ext cx="8221884" cy="5386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227" y="380405"/>
            <a:ext cx="8943142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</a:t>
            </a:r>
            <a:r>
              <a:rPr lang="en-US" sz="2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Story: Latitudinal Diversity Gradient</a:t>
            </a:r>
            <a:endParaRPr lang="en-US" sz="2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488" y="1444262"/>
            <a:ext cx="8740796" cy="48947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4227" y="9272588"/>
            <a:ext cx="13661946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4: Distribution of Observations by Latitude</a:t>
            </a:r>
            <a:endParaRPr lang="en-US" sz="1050" dirty="0"/>
          </a:p>
        </p:txBody>
      </p:sp>
      <p:sp>
        <p:nvSpPr>
          <p:cNvPr id="6" name="Rounded Rectangle 5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2"/>
          <p:cNvSpPr/>
          <p:nvPr/>
        </p:nvSpPr>
        <p:spPr>
          <a:xfrm>
            <a:off x="950853" y="6737212"/>
            <a:ext cx="12232711" cy="51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20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Insight: 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Classic ecological pattern: species richness increases from poles to tropics. Dataset shows </a:t>
            </a:r>
          </a:p>
          <a:p>
            <a:pPr>
              <a:lnSpc>
                <a:spcPts val="1700"/>
              </a:lnSpc>
            </a:pPr>
            <a:endParaRPr lang="en-US" sz="20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concentration in northern mid-latitudes.</a:t>
            </a:r>
          </a:p>
          <a:p>
            <a:pPr>
              <a:lnSpc>
                <a:spcPts val="1700"/>
              </a:lnSpc>
            </a:pPr>
            <a:endParaRPr lang="en-US" sz="20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>
              <a:lnSpc>
                <a:spcPts val="1700"/>
              </a:lnSpc>
            </a:pP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Decline near equator indicates </a:t>
            </a:r>
            <a:r>
              <a:rPr lang="en-US" sz="2000" b="1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under-sampling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of tropical biodiversity hotspots.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7324" y="390763"/>
            <a:ext cx="8569047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COVID-19 </a:t>
            </a: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Era Biodiversity Monitoring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497324" y="9301996"/>
            <a:ext cx="1363575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Figure 5: Observation Trends During COVID-19 Era</a:t>
            </a:r>
            <a:endParaRPr lang="en-US" sz="1100" dirty="0"/>
          </a:p>
        </p:txBody>
      </p:sp>
      <p:sp>
        <p:nvSpPr>
          <p:cNvPr id="6" name="Rounded Rectangle 5"/>
          <p:cNvSpPr/>
          <p:nvPr/>
        </p:nvSpPr>
        <p:spPr>
          <a:xfrm>
            <a:off x="12769703" y="7772400"/>
            <a:ext cx="1860704" cy="350874"/>
          </a:xfrm>
          <a:prstGeom prst="roundRect">
            <a:avLst/>
          </a:prstGeom>
          <a:solidFill>
            <a:srgbClr val="DCF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526938723"/>
              </p:ext>
            </p:extLst>
          </p:nvPr>
        </p:nvGraphicFramePr>
        <p:xfrm>
          <a:off x="2473124" y="1552986"/>
          <a:ext cx="8221884" cy="5386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2"/>
          <p:cNvSpPr/>
          <p:nvPr/>
        </p:nvSpPr>
        <p:spPr>
          <a:xfrm>
            <a:off x="950853" y="7153905"/>
            <a:ext cx="12232711" cy="51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2000" b="1" dirty="0" smtClean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Insight: 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Analysis from </a:t>
            </a:r>
            <a:r>
              <a:rPr lang="en-US" sz="2000" b="1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2018–2023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Contrary to expectation, 2020 shows </a:t>
            </a:r>
            <a:r>
              <a:rPr lang="en-US" sz="2000" b="1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 decline</a:t>
            </a: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Increased “backyard </a:t>
            </a:r>
          </a:p>
          <a:p>
            <a:pPr>
              <a:lnSpc>
                <a:spcPts val="1750"/>
              </a:lnSpc>
            </a:pPr>
            <a:endParaRPr lang="en-US" sz="200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2000" dirty="0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science” during lockdowns likely sustained observations.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1046</Words>
  <Application>Microsoft Office PowerPoint</Application>
  <PresentationFormat>Custom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Noto Serif SC Bold</vt:lpstr>
      <vt:lpstr>Geist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LENOVO</dc:creator>
  <cp:lastModifiedBy>LENOVO</cp:lastModifiedBy>
  <cp:revision>27</cp:revision>
  <dcterms:created xsi:type="dcterms:W3CDTF">2025-12-02T09:36:24Z</dcterms:created>
  <dcterms:modified xsi:type="dcterms:W3CDTF">2025-12-02T17:25:16Z</dcterms:modified>
</cp:coreProperties>
</file>